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61" r:id="rId2"/>
    <p:sldId id="256" r:id="rId3"/>
    <p:sldId id="269" r:id="rId4"/>
    <p:sldId id="271" r:id="rId5"/>
    <p:sldId id="268" r:id="rId6"/>
    <p:sldId id="264" r:id="rId7"/>
    <p:sldId id="272" r:id="rId8"/>
    <p:sldId id="267" r:id="rId9"/>
  </p:sldIdLst>
  <p:sldSz cx="12192000" cy="6858000"/>
  <p:notesSz cx="6858000" cy="9144000"/>
  <p:embeddedFontLst>
    <p:embeddedFont>
      <p:font typeface="AU Passata" panose="020B0503030502030804" pitchFamily="34" charset="0"/>
      <p:regular r:id="rId11"/>
      <p:bold r:id="rId12"/>
    </p:embeddedFont>
    <p:embeddedFont>
      <p:font typeface="AU Passata Light" panose="020B03030309020308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282"/>
    <a:srgbClr val="4C4C4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84944" autoAdjust="0"/>
  </p:normalViewPr>
  <p:slideViewPr>
    <p:cSldViewPr snapToGrid="0">
      <p:cViewPr varScale="1">
        <p:scale>
          <a:sx n="135" d="100"/>
          <a:sy n="135" d="100"/>
        </p:scale>
        <p:origin x="29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9147-C018-40B0-93C1-74590B959CB0}" type="datetimeFigureOut">
              <a:rPr lang="da-DK" smtClean="0"/>
              <a:t>19-11-2024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48ABB-5AE7-4356-8D33-8037C96C8C7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528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Remote Manipulation; Drag &amp; Drop in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48ABB-5AE7-4356-8D33-8037C96C8C7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681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7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6095" y="3443622"/>
            <a:ext cx="648169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2100" y="1520316"/>
            <a:ext cx="9545793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7163077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254" y="5997600"/>
            <a:ext cx="2350657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Computer Science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2253" y="5997600"/>
            <a:ext cx="768039" cy="589622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NOVEMBER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2294" y="5997600"/>
            <a:ext cx="2272432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Bachelor Projects Introduction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1669" y="5997600"/>
            <a:ext cx="2983193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NIKLAS ELMQVIST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9" y="5997600"/>
            <a:ext cx="557714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782" y="5997601"/>
            <a:ext cx="71753" cy="557999"/>
          </a:xfrm>
          <a:prstGeom prst="rect">
            <a:avLst/>
          </a:prstGeom>
        </p:spPr>
      </p:pic>
      <p:pic>
        <p:nvPicPr>
          <p:cNvPr id="1757241653" name="SecondaryLog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8659" y="5997600"/>
            <a:ext cx="1658669" cy="558000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19/11/2024</a:t>
            </a:fld>
            <a:r>
              <a:rPr lang="en-GB" dirty="0"/>
              <a:t>28/01/2019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00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1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0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2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4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1A12C-4F7B-4E02-9489-209D0F4B3340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0314-0AA0-4193-9900-E79589B7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microsoft.com/office/2007/relationships/hdphoto" Target="../media/hdphoto7.wdp"/><Relationship Id="rId7" Type="http://schemas.microsoft.com/office/2007/relationships/hdphoto" Target="../media/hdphoto3.wdp"/><Relationship Id="rId12" Type="http://schemas.openxmlformats.org/officeDocument/2006/relationships/image" Target="../media/image9.emf"/><Relationship Id="rId17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3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12.jpeg"/><Relationship Id="rId10" Type="http://schemas.openxmlformats.org/officeDocument/2006/relationships/image" Target="../media/image8.png"/><Relationship Id="rId19" Type="http://schemas.microsoft.com/office/2007/relationships/hdphoto" Target="../media/hdphoto6.wdp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07/relationships/hdphoto" Target="../media/hdphoto5.wdp"/><Relationship Id="rId7" Type="http://schemas.openxmlformats.org/officeDocument/2006/relationships/image" Target="../media/image2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CS/IT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Ubiquitous Computing and Interaction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s Gellersen - Aarhus Universitet">
            <a:extLst>
              <a:ext uri="{FF2B5EF4-FFF2-40B4-BE49-F238E27FC236}">
                <a16:creationId xmlns:a16="http://schemas.microsoft.com/office/drawing/2014/main" id="{1FF8BE14-3EC1-61C0-5726-1ECAE8738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0" t="13391" r="11223" b="31200"/>
          <a:stretch/>
        </p:blipFill>
        <p:spPr bwMode="auto">
          <a:xfrm>
            <a:off x="3347864" y="2445244"/>
            <a:ext cx="1562785" cy="143643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9669FA8-217F-46D9-9017-4BCD43BD032B}"/>
              </a:ext>
            </a:extLst>
          </p:cNvPr>
          <p:cNvGrpSpPr/>
          <p:nvPr/>
        </p:nvGrpSpPr>
        <p:grpSpPr>
          <a:xfrm>
            <a:off x="4091416" y="309364"/>
            <a:ext cx="1565356" cy="1423187"/>
            <a:chOff x="8024947" y="3433370"/>
            <a:chExt cx="1565356" cy="142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565B01-5BD4-44CB-80AB-CDA2C5FCCDCA}"/>
                </a:ext>
              </a:extLst>
            </p:cNvPr>
            <p:cNvSpPr/>
            <p:nvPr/>
          </p:nvSpPr>
          <p:spPr bwMode="auto">
            <a:xfrm>
              <a:off x="8024947" y="3433370"/>
              <a:ext cx="1565356" cy="1423187"/>
            </a:xfrm>
            <a:prstGeom prst="rect">
              <a:avLst/>
            </a:prstGeom>
            <a:gradFill>
              <a:gsLst>
                <a:gs pos="0">
                  <a:srgbClr val="F2EEE5"/>
                </a:gs>
                <a:gs pos="58000">
                  <a:srgbClr val="FCF6F0"/>
                </a:gs>
                <a:gs pos="100000">
                  <a:srgbClr val="EBE6DE"/>
                </a:gs>
              </a:gsLst>
              <a:lin ang="5400000" scaled="1"/>
            </a:gra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8" name="Picture 2" descr="http://pure.au.dk/ws/files/40650135/KG_AI_Full_color.jpg">
              <a:extLst>
                <a:ext uri="{FF2B5EF4-FFF2-40B4-BE49-F238E27FC236}">
                  <a16:creationId xmlns:a16="http://schemas.microsoft.com/office/drawing/2014/main" id="{EFB7B679-4BFA-4036-A4C2-2A55CE9C5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219361" y="3433370"/>
              <a:ext cx="1370942" cy="1423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8F6696AE-CE41-47D4-B2CF-9D5E186CA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6258859" y="309363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1C66B-28D5-429B-A628-2393C07DBA70}"/>
              </a:ext>
            </a:extLst>
          </p:cNvPr>
          <p:cNvGrpSpPr/>
          <p:nvPr/>
        </p:nvGrpSpPr>
        <p:grpSpPr>
          <a:xfrm>
            <a:off x="7169345" y="2433168"/>
            <a:ext cx="1565356" cy="1423187"/>
            <a:chOff x="2568432" y="3440060"/>
            <a:chExt cx="1565356" cy="14231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2818C1-71E8-468C-BD2D-70413469F97F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2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916DB6D9-8815-485E-A07C-DECFD9ECB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http://pure.au.dk/ws/files/127222107/portrait.png">
            <a:extLst>
              <a:ext uri="{FF2B5EF4-FFF2-40B4-BE49-F238E27FC236}">
                <a16:creationId xmlns:a16="http://schemas.microsoft.com/office/drawing/2014/main" id="{2E5B7E96-E5D7-46A6-85B0-1089F7346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0993" y="4558016"/>
            <a:ext cx="1663086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14503" y="1671296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KAJ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1471" y="1671295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MARIANNE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85172" y="3815837"/>
            <a:ext cx="166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05526" y="382863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NIELS OLOF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3262" y="5960378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HANS-JÖRG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21613-5DBE-49FB-8CE0-E66C21D2F53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6"/>
          <a:stretch/>
        </p:blipFill>
        <p:spPr>
          <a:xfrm>
            <a:off x="9206780" y="334077"/>
            <a:ext cx="2685115" cy="188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ow To Start Your Own Career In Virtual Reality | ARPost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539" y="4548166"/>
            <a:ext cx="2729670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-hom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2450294"/>
            <a:ext cx="2727568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4 Ways Wearables Are Changing the Future of Healthcare | Product  Engineering Blog | eInfochips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6996" y="350553"/>
            <a:ext cx="2674313" cy="190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 industrial robot arm safely welds an automobile in an automated factory.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853" y="2450294"/>
            <a:ext cx="2679048" cy="18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mparing Data Visualization Software: Here Are The 7 Best Tools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2086" y="4576998"/>
            <a:ext cx="2689375" cy="188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e kildebilledet">
            <a:extLst>
              <a:ext uri="{FF2B5EF4-FFF2-40B4-BE49-F238E27FC236}">
                <a16:creationId xmlns:a16="http://schemas.microsoft.com/office/drawing/2014/main" id="{28C6AC4C-6C6F-44CD-874B-371AF586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69228" y="2445245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A920FB-5589-4CF2-AF07-A3C2D803968C}"/>
              </a:ext>
            </a:extLst>
          </p:cNvPr>
          <p:cNvSpPr txBox="1"/>
          <p:nvPr/>
        </p:nvSpPr>
        <p:spPr>
          <a:xfrm>
            <a:off x="5105842" y="3857457"/>
            <a:ext cx="172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966BE-32FA-AFE2-31BA-8A4EB0BBF6EA}"/>
              </a:ext>
            </a:extLst>
          </p:cNvPr>
          <p:cNvSpPr txBox="1"/>
          <p:nvPr/>
        </p:nvSpPr>
        <p:spPr>
          <a:xfrm>
            <a:off x="3527792" y="5947577"/>
            <a:ext cx="2743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NIKLAS</a:t>
            </a:r>
          </a:p>
        </p:txBody>
      </p:sp>
      <p:pic>
        <p:nvPicPr>
          <p:cNvPr id="7" name="Picture 6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53640C0C-BBCD-3654-9E7E-285F56EBC51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87" y="4540374"/>
            <a:ext cx="1433610" cy="148091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6652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94" y="119859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[UBI-B] Exploring Layers of Mixed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57" y="1698163"/>
            <a:ext cx="5331023" cy="4476878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How to mix virtual content and real screens?</a:t>
            </a:r>
          </a:p>
          <a:p>
            <a:endParaRPr lang="en-US" sz="4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How to interact consistently with mixed content in MR?</a:t>
            </a:r>
          </a:p>
          <a:p>
            <a:endParaRPr lang="en-US" sz="4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How to use gaze tracking across different layers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3300" dirty="0">
                <a:solidFill>
                  <a:schemeClr val="bg1"/>
                </a:solidFill>
              </a:rPr>
              <a:t>of reality?</a:t>
            </a:r>
          </a:p>
        </p:txBody>
      </p:sp>
      <p:pic>
        <p:nvPicPr>
          <p:cNvPr id="17" name="Picture 2" descr="Se kildebilledet">
            <a:extLst>
              <a:ext uri="{FF2B5EF4-FFF2-40B4-BE49-F238E27FC236}">
                <a16:creationId xmlns:a16="http://schemas.microsoft.com/office/drawing/2014/main" id="{99C14036-C58D-4C0B-B66E-181F4746E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81674" y="5265661"/>
            <a:ext cx="1505734" cy="1472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with a screen on it&#10;&#10;Description automatically generated with medium confidence">
            <a:extLst>
              <a:ext uri="{FF2B5EF4-FFF2-40B4-BE49-F238E27FC236}">
                <a16:creationId xmlns:a16="http://schemas.microsoft.com/office/drawing/2014/main" id="{AC238133-A99F-9E58-727E-B8EC9A545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7" y="1806611"/>
            <a:ext cx="2358755" cy="378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hand holding a cell phone&#10;&#10;Description automatically generated">
            <a:extLst>
              <a:ext uri="{FF2B5EF4-FFF2-40B4-BE49-F238E27FC236}">
                <a16:creationId xmlns:a16="http://schemas.microsoft.com/office/drawing/2014/main" id="{A901CF7E-05F8-ED02-DA27-E95D408B85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21" y="1806611"/>
            <a:ext cx="3386470" cy="3781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41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2" y="365125"/>
            <a:ext cx="11121657" cy="1325563"/>
          </a:xfrm>
        </p:spPr>
        <p:txBody>
          <a:bodyPr>
            <a:normAutofit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[UBI-C] Gestures, Speech, and Touch for Visualization Dashboards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28AF96-F806-E1CB-2D4C-23107AD29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342" y="2459921"/>
            <a:ext cx="5772163" cy="38615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Can we make use of different input modalities to provide a richer interactive dashboard experience?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touching a large screen&#10;&#10;Description automatically generated">
            <a:extLst>
              <a:ext uri="{FF2B5EF4-FFF2-40B4-BE49-F238E27FC236}">
                <a16:creationId xmlns:a16="http://schemas.microsoft.com/office/drawing/2014/main" id="{51EBF7CD-84F5-7858-D7D7-BFB3D68F9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63" y="2459921"/>
            <a:ext cx="4930671" cy="28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1798EF33-AAD2-C89B-DB04-23D24B8EA4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95" y="5177683"/>
            <a:ext cx="1433610" cy="148091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0794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5502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[UBI-E] Progressive Visualization Techniques </a:t>
            </a:r>
          </a:p>
        </p:txBody>
      </p:sp>
      <p:pic>
        <p:nvPicPr>
          <p:cNvPr id="7" name="Picture 2" descr="http://pure.au.dk/ws/files/127222107/portrait.png">
            <a:extLst>
              <a:ext uri="{FF2B5EF4-FFF2-40B4-BE49-F238E27FC236}">
                <a16:creationId xmlns:a16="http://schemas.microsoft.com/office/drawing/2014/main" id="{2B69FD01-21E4-4AED-92DE-96CE44B3B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1814" y="5290617"/>
            <a:ext cx="1607413" cy="14231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2A527-8FD1-77C9-9208-EE850CE01BFF}"/>
              </a:ext>
            </a:extLst>
          </p:cNvPr>
          <p:cNvGrpSpPr/>
          <p:nvPr/>
        </p:nvGrpSpPr>
        <p:grpSpPr>
          <a:xfrm>
            <a:off x="535121" y="4214169"/>
            <a:ext cx="8829045" cy="1952046"/>
            <a:chOff x="1311298" y="4736612"/>
            <a:chExt cx="8829045" cy="195204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DDC6E0-FB14-943B-9F72-D40B193DFDD5}"/>
                </a:ext>
              </a:extLst>
            </p:cNvPr>
            <p:cNvSpPr/>
            <p:nvPr/>
          </p:nvSpPr>
          <p:spPr>
            <a:xfrm>
              <a:off x="1531088" y="4747437"/>
              <a:ext cx="7719238" cy="1921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739322-8522-8E56-F63E-4E40F0963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407514" y="4651222"/>
              <a:ext cx="1941220" cy="213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0755B-A623-3FD9-B007-0F0F298D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661822" y="4651028"/>
              <a:ext cx="1941219" cy="213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5B10E3-AD67-8CB4-A389-70A1512E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894348" y="4639039"/>
              <a:ext cx="1932730" cy="212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B37B48-76C5-4975-1A6F-8DD93B563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111748" y="4640747"/>
              <a:ext cx="1929317" cy="21278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Progressive JPEG loading">
            <a:extLst>
              <a:ext uri="{FF2B5EF4-FFF2-40B4-BE49-F238E27FC236}">
                <a16:creationId xmlns:a16="http://schemas.microsoft.com/office/drawing/2014/main" id="{4E0D38B3-E89B-1D62-DD7D-FB342BB36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7"/>
          <a:stretch/>
        </p:blipFill>
        <p:spPr bwMode="auto">
          <a:xfrm>
            <a:off x="513855" y="1329781"/>
            <a:ext cx="8808734" cy="263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5F23A4-0EFC-3C16-5483-DEB9D96B9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0408" y="2961879"/>
            <a:ext cx="3200090" cy="3959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Progressive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JPEG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Progressive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0854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DE54-6524-4B15-B66B-CB508D2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[UBI-G] Seamless Music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247E-422E-4F09-9736-627B812E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017" y="1806476"/>
            <a:ext cx="5050276" cy="39590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Transitions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Room to Room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Phone to Stereo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Playlist A to Playlist 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Sensors for spatial, temporal, and social context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7B235-471D-41E6-957C-0D67803C3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8409" y="1900786"/>
            <a:ext cx="4867342" cy="377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A52878-9259-4BB6-BFE5-DD1BB2AB1CE7}"/>
              </a:ext>
            </a:extLst>
          </p:cNvPr>
          <p:cNvGrpSpPr/>
          <p:nvPr/>
        </p:nvGrpSpPr>
        <p:grpSpPr>
          <a:xfrm>
            <a:off x="10487615" y="5280992"/>
            <a:ext cx="1565356" cy="1423187"/>
            <a:chOff x="2568432" y="3440060"/>
            <a:chExt cx="1565356" cy="14231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3F1F4C2-6F62-4808-B550-62A8027A7399}"/>
                </a:ext>
              </a:extLst>
            </p:cNvPr>
            <p:cNvSpPr/>
            <p:nvPr/>
          </p:nvSpPr>
          <p:spPr bwMode="auto">
            <a:xfrm>
              <a:off x="2568432" y="3440060"/>
              <a:ext cx="1565356" cy="1423187"/>
            </a:xfrm>
            <a:prstGeom prst="rect">
              <a:avLst/>
            </a:prstGeom>
            <a:solidFill>
              <a:srgbClr val="4C4C4C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10" name="Picture 2" descr="http://pure.au.dk/ws/files/43856327/IMG_7131_Version_2_1_.jpg">
              <a:extLst>
                <a:ext uri="{FF2B5EF4-FFF2-40B4-BE49-F238E27FC236}">
                  <a16:creationId xmlns:a16="http://schemas.microsoft.com/office/drawing/2014/main" id="{6F499AC7-8EC7-45EE-A885-0AEFFC219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88584" y="3452137"/>
              <a:ext cx="1350012" cy="140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136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90928-E50F-B340-43DB-F4DF60CF6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CEE7-73A4-54FC-6071-98893BD0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3" y="365125"/>
            <a:ext cx="10836612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[UBI-I] Expanding the Interaction with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70C16-50C4-612A-7001-BE76C0B3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6743" y="1806475"/>
            <a:ext cx="4979172" cy="468639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 novel interaction patterns for LLMs (ChatGPT)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Graphical user interface design for LLMs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Real-time integration with LLM APIs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Implementation of interactive prototypes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User testing and evaluation</a:t>
            </a:r>
          </a:p>
        </p:txBody>
      </p:sp>
      <p:pic>
        <p:nvPicPr>
          <p:cNvPr id="4" name="Picture 2" descr="http://pure.au.dk/ws/files/41621756/portrait_mgp_ubicomp_gruppe.png">
            <a:extLst>
              <a:ext uri="{FF2B5EF4-FFF2-40B4-BE49-F238E27FC236}">
                <a16:creationId xmlns:a16="http://schemas.microsoft.com/office/drawing/2014/main" id="{C9493875-868F-B12F-3063-49C2D13E1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434" b="20014"/>
          <a:stretch/>
        </p:blipFill>
        <p:spPr bwMode="auto">
          <a:xfrm>
            <a:off x="10471097" y="5251477"/>
            <a:ext cx="1598392" cy="142318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7F753A-4320-4EDD-C596-EFACDC02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" y="197335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86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UBI BSc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6095" y="3715432"/>
            <a:ext cx="10253405" cy="1746085"/>
          </a:xfrm>
        </p:spPr>
        <p:txBody>
          <a:bodyPr>
            <a:normAutofit/>
          </a:bodyPr>
          <a:lstStyle/>
          <a:p>
            <a:r>
              <a:rPr lang="en-US" sz="3200" dirty="0"/>
              <a:t>If you want to know more come to the information meeting right after or drop an email to the respective project contact.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66512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194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AU Passata</vt:lpstr>
      <vt:lpstr>AU Passata Light</vt:lpstr>
      <vt:lpstr>Calibri Light</vt:lpstr>
      <vt:lpstr>Arial</vt:lpstr>
      <vt:lpstr>Calibri</vt:lpstr>
      <vt:lpstr>Office Theme</vt:lpstr>
      <vt:lpstr>CS/IT BSc Projects</vt:lpstr>
      <vt:lpstr>PowerPoint Presentation</vt:lpstr>
      <vt:lpstr>[UBI-B] Exploring Layers of Mixed Reality</vt:lpstr>
      <vt:lpstr>[UBI-C] Gestures, Speech, and Touch for Visualization Dashboards</vt:lpstr>
      <vt:lpstr>[UBI-E] Progressive Visualization Techniques </vt:lpstr>
      <vt:lpstr>[UBI-G] Seamless Music Streaming</vt:lpstr>
      <vt:lpstr>[UBI-I] Expanding the Interaction with LLMs</vt:lpstr>
      <vt:lpstr>UBI BSc Projects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Hans-Jörg Schulz</dc:creator>
  <cp:lastModifiedBy>Niklas Elmqvist</cp:lastModifiedBy>
  <cp:revision>63</cp:revision>
  <dcterms:created xsi:type="dcterms:W3CDTF">2019-11-07T06:33:23Z</dcterms:created>
  <dcterms:modified xsi:type="dcterms:W3CDTF">2024-11-19T13:15:59Z</dcterms:modified>
</cp:coreProperties>
</file>